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566" r:id="rId3"/>
    <p:sldId id="561" r:id="rId4"/>
    <p:sldId id="562" r:id="rId5"/>
    <p:sldId id="563" r:id="rId6"/>
    <p:sldId id="573" r:id="rId7"/>
    <p:sldId id="564" r:id="rId8"/>
    <p:sldId id="576" r:id="rId9"/>
    <p:sldId id="565" r:id="rId10"/>
    <p:sldId id="577" r:id="rId11"/>
    <p:sldId id="511" r:id="rId12"/>
    <p:sldId id="578" r:id="rId13"/>
    <p:sldId id="581" r:id="rId14"/>
    <p:sldId id="514" r:id="rId15"/>
    <p:sldId id="617" r:id="rId16"/>
    <p:sldId id="636" r:id="rId17"/>
    <p:sldId id="635" r:id="rId18"/>
    <p:sldId id="589" r:id="rId19"/>
    <p:sldId id="614" r:id="rId20"/>
    <p:sldId id="515" r:id="rId21"/>
    <p:sldId id="618" r:id="rId22"/>
    <p:sldId id="583" r:id="rId23"/>
    <p:sldId id="615" r:id="rId24"/>
    <p:sldId id="633" r:id="rId25"/>
    <p:sldId id="518" r:id="rId26"/>
    <p:sldId id="620" r:id="rId27"/>
    <p:sldId id="587" r:id="rId28"/>
    <p:sldId id="519" r:id="rId29"/>
    <p:sldId id="621" r:id="rId30"/>
    <p:sldId id="623" r:id="rId31"/>
    <p:sldId id="590" r:id="rId32"/>
    <p:sldId id="520" r:id="rId33"/>
    <p:sldId id="592" r:id="rId34"/>
    <p:sldId id="521" r:id="rId35"/>
    <p:sldId id="625" r:id="rId36"/>
    <p:sldId id="626" r:id="rId37"/>
    <p:sldId id="594" r:id="rId38"/>
    <p:sldId id="660" r:id="rId39"/>
    <p:sldId id="630" r:id="rId4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EFEFEF"/>
    <a:srgbClr val="A6A595"/>
    <a:srgbClr val="9E9C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83057" autoAdjust="0"/>
  </p:normalViewPr>
  <p:slideViewPr>
    <p:cSldViewPr snapToGrid="0">
      <p:cViewPr>
        <p:scale>
          <a:sx n="58" d="100"/>
          <a:sy n="58" d="100"/>
        </p:scale>
        <p:origin x="-1140" y="-84"/>
      </p:cViewPr>
      <p:guideLst>
        <p:guide orient="horz" pos="21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567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幻灯片图像占位符 1607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60771" name="文本占位符 1607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endParaRPr lang="zh-CN" altLang="en-US" sz="1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4605" y="-635"/>
            <a:ext cx="12221210" cy="857250"/>
          </a:xfrm>
          <a:prstGeom prst="rect">
            <a:avLst/>
          </a:prstGeom>
          <a:gradFill>
            <a:gsLst>
              <a:gs pos="0">
                <a:srgbClr val="E30000"/>
              </a:gs>
              <a:gs pos="92000">
                <a:schemeClr val="tx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endParaRPr lang="zh-CN" altLang="en-US" sz="4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j-cs"/>
              <a:sym typeface="+mn-ea"/>
            </a:endParaRPr>
          </a:p>
        </p:txBody>
      </p:sp>
      <p:pic>
        <p:nvPicPr>
          <p:cNvPr id="7" name="图片 6" descr="PI{M}6R9Y8V%G@UZ623RE7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9845" y="-635"/>
            <a:ext cx="3286760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4605" y="-635"/>
            <a:ext cx="12221210" cy="857250"/>
          </a:xfrm>
          <a:prstGeom prst="rect">
            <a:avLst/>
          </a:prstGeom>
          <a:gradFill>
            <a:gsLst>
              <a:gs pos="0">
                <a:srgbClr val="E30000"/>
              </a:gs>
              <a:gs pos="92000">
                <a:schemeClr val="tx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endParaRPr lang="zh-CN" altLang="en-US" sz="4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j-cs"/>
              <a:sym typeface="+mn-ea"/>
            </a:endParaRPr>
          </a:p>
        </p:txBody>
      </p:sp>
      <p:pic>
        <p:nvPicPr>
          <p:cNvPr id="7" name="图片 6" descr="PI{M}6R9Y8V%G@UZ623RE7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919845" y="-635"/>
            <a:ext cx="3286760" cy="857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____1.pp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~O4AM1J3]O0NJ%]1VC[VBS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05" y="3853180"/>
            <a:ext cx="12204065" cy="30181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22475" y="2146935"/>
            <a:ext cx="8388985" cy="1097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66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zh-CN" altLang="en-US"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身奉六经  心系家国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2670" y="3274060"/>
            <a:ext cx="6512560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明末清初的思想活跃局面说课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592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教材分析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973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学情分析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592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目标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95973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教学方法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89593" y="4644037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教学过程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92410" y="6038513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教后反思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0096" y="1147341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82109" y="1649555"/>
            <a:ext cx="1713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39041" y="1649554"/>
            <a:ext cx="0" cy="7483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24000" y="2421265"/>
            <a:ext cx="22331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480000">
            <a:off x="2114950" y="2462368"/>
            <a:ext cx="94933" cy="720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29044" y="1935266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85119" y="2299148"/>
            <a:ext cx="11638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6495732" y="1972720"/>
            <a:ext cx="0" cy="119351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482109" y="3489396"/>
            <a:ext cx="17138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71609" y="2940798"/>
            <a:ext cx="11638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389352" y="3812561"/>
            <a:ext cx="2106380" cy="831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747583" y="4015878"/>
            <a:ext cx="16631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体现于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182351" y="3812561"/>
            <a:ext cx="2207001" cy="831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439338" y="3935672"/>
            <a:ext cx="16631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达成于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391169"/>
          <p:cNvSpPr>
            <a:spLocks noGrp="1"/>
          </p:cNvSpPr>
          <p:nvPr/>
        </p:nvSpPr>
        <p:spPr>
          <a:xfrm>
            <a:off x="121920" y="36830"/>
            <a:ext cx="8001635" cy="80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0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说   课   流   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2919621" y="890170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919621" y="1449607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0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38046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532 L 0.38046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25" grpId="0" animBg="1"/>
      <p:bldP spid="4" grpId="0" animBg="1"/>
      <p:bldP spid="27" grpId="0" animBg="1"/>
      <p:bldP spid="56" grpId="0" animBg="1"/>
      <p:bldP spid="56" grpId="1" animBg="1"/>
      <p:bldP spid="57" grpId="0" animBg="1"/>
      <p:bldP spid="5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1185" y="1271270"/>
            <a:ext cx="1100963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刘宗周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是明朝后期的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理学大家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，被称为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</a:rPr>
              <a:t>儒学大师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。他面对明朝的内忧外患，笃信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治心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可以救国，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认为只要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崇祯帝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修德治心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、亲近贤臣，就可转乱为治。崇祯帝就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仿造西洋大炮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一事征询群臣意见时，刘宗周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坚决反对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1645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年，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清兵攻陷杭州，刘宗周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听到消息后，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悲痛不已，绝食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日而亡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6" name="Text Box 9"/>
          <p:cNvSpPr>
            <a:spLocks noChangeArrowheads="1"/>
          </p:cNvSpPr>
          <p:nvPr/>
        </p:nvSpPr>
        <p:spPr bwMode="auto">
          <a:xfrm>
            <a:off x="14605" y="6101190"/>
            <a:ext cx="1216215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设计意图：故事导入，承接宋明理学引出空谈误国，关注家国之痛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0245" y="3695700"/>
            <a:ext cx="9283065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思考：</a:t>
            </a:r>
            <a:r>
              <a:rPr lang="en-US" altLang="zh-CN" sz="2800" b="1" dirty="0" smtClean="0">
                <a:effectLst/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、刘宗周是如何看待理学与西洋的关系？</a:t>
            </a:r>
          </a:p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      </a:t>
            </a:r>
            <a:r>
              <a:rPr lang="en-US" altLang="zh-CN" sz="2800" b="1" dirty="0" smtClean="0">
                <a:effectLst/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、你如何评价刘宗周？</a:t>
            </a:r>
          </a:p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      </a:t>
            </a:r>
            <a:r>
              <a:rPr lang="en-US" altLang="zh-CN" sz="2800" b="1" dirty="0" smtClean="0"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、刘宗周的现象具有怎样的代表意义？</a:t>
            </a: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  <a:r>
              <a:rPr lang="en-US" altLang="zh-CN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——</a:t>
            </a: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导入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1851025" y="5259410"/>
            <a:ext cx="6715760" cy="579120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 anchor="t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3200" dirty="0" smtClean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平日袖手谈心性，临难一死报君王。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15495" y="1070445"/>
            <a:ext cx="11796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对于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明朝的灭亡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，感到最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沉痛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的是明朝的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遗民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明朝为什么灭亡，是反思的核心内容。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重要原因，就是所谓“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清谈误国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”。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要治国平天下，应该怎么办呢？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顾、黄、王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的学术观点不尽相同，但他们都得出了一个相同的结论：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“回到六经”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         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李申《简明儒学史》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5197" y="5547365"/>
            <a:ext cx="62293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latin typeface="Arial" panose="020B0604020202020204" pitchFamily="34" charset="0"/>
              </a:rPr>
              <a:t>黄宗羲         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	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顾炎武             王夫之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80" y="2915429"/>
            <a:ext cx="6331652" cy="2631936"/>
          </a:xfrm>
          <a:prstGeom prst="rect">
            <a:avLst/>
          </a:prstGeom>
        </p:spPr>
      </p:pic>
      <p:sp>
        <p:nvSpPr>
          <p:cNvPr id="12" name="Text Box 9"/>
          <p:cNvSpPr>
            <a:spLocks noChangeArrowheads="1"/>
          </p:cNvSpPr>
          <p:nvPr/>
        </p:nvSpPr>
        <p:spPr bwMode="auto">
          <a:xfrm>
            <a:off x="7234555" y="3504664"/>
            <a:ext cx="453644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设计意图：承接“清谈”，引出三大思想家，点明“遗民”身份，导出“回到六经”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1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>
            <a:spLocks noChangeArrowheads="1"/>
          </p:cNvSpPr>
          <p:nvPr/>
        </p:nvSpPr>
        <p:spPr bwMode="auto">
          <a:xfrm>
            <a:off x="1001359" y="6074349"/>
            <a:ext cx="10068561" cy="579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设计意图：材料解读并分析，引出下一环节。</a:t>
            </a:r>
          </a:p>
        </p:txBody>
      </p:sp>
      <p:sp>
        <p:nvSpPr>
          <p:cNvPr id="3" name="矩形 2"/>
          <p:cNvSpPr/>
          <p:nvPr/>
        </p:nvSpPr>
        <p:spPr>
          <a:xfrm>
            <a:off x="65405" y="116205"/>
            <a:ext cx="743077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  <a:endParaRPr lang="zh-CN" altLang="en-US" sz="3600" b="1" dirty="0" smtClean="0">
              <a:solidFill>
                <a:srgbClr val="00B0F0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545" y="919941"/>
            <a:ext cx="12009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顾炎武做学问的特点是重视史实的考察，特别是那些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和儒学关系重大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的事实的考察，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希望在弄清事实的基础上，汲取古人的思想营养，提出对今天有用的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治国方略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（黄宗羲认为）“经术所以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经世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，方不为迂儒之学。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治学必以六经为根柢”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王夫之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在自己的住所“观生居”题词道：“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六经责我开生面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，七尺从天乞活埋。”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要以一人之力，对六经的思想作一次全面的阐述和整理。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他期望着，将来有一天汉族人的统治恢复，新的王朝会用他的著述作为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治国的指导思想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李申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简明儒学史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270" y="4364752"/>
            <a:ext cx="9876155" cy="637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设问：</a:t>
            </a:r>
            <a:r>
              <a:rPr lang="en-US" altLang="zh-CN" sz="2800" b="1" dirty="0" smtClean="0">
                <a:effectLst/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、三大思想家要从“六经”中寻找什么？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8225339" y="4471487"/>
            <a:ext cx="2404943" cy="523220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eaLnBrk="0" fontAlgn="base" hangingPunct="0">
              <a:buClr>
                <a:srgbClr val="000000"/>
              </a:buClr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寻找治国之道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8225339" y="5008689"/>
            <a:ext cx="2404943" cy="523220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buClr>
                <a:srgbClr val="000000"/>
              </a:buClr>
            </a:pPr>
            <a:r>
              <a:rPr lang="zh-CN" altLang="en-US" sz="2800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经世致用</a:t>
            </a:r>
          </a:p>
        </p:txBody>
      </p:sp>
      <p:sp>
        <p:nvSpPr>
          <p:cNvPr id="2" name="矩形 1"/>
          <p:cNvSpPr/>
          <p:nvPr/>
        </p:nvSpPr>
        <p:spPr>
          <a:xfrm>
            <a:off x="1011378" y="5324084"/>
            <a:ext cx="9130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latin typeface="宋体" panose="02010600030101010101" pitchFamily="2" charset="-122"/>
                <a:cs typeface="+mn-ea"/>
                <a:sym typeface="+mn-ea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+mn-ea"/>
                <a:sym typeface="+mn-ea"/>
              </a:rPr>
              <a:t>、他们从“经”和“史”中开出了怎样的“生面”？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77638" y="5008689"/>
            <a:ext cx="692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cs typeface="+mn-ea"/>
                <a:sym typeface="+mn-ea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+mn-ea"/>
                <a:sym typeface="+mn-ea"/>
              </a:rPr>
              <a:t>、“回到六经”体现了怎样的治学思想？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  <p:bldP spid="8" grpId="0" animBg="1"/>
      <p:bldP spid="12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424445" y="975060"/>
            <a:ext cx="3417413" cy="5025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顾炎武的弟子潘耒将</a:t>
            </a:r>
            <a:r>
              <a:rPr lang="en-US" altLang="zh-CN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日知录</a:t>
            </a:r>
            <a:r>
              <a:rPr lang="en-US" altLang="zh-CN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内容按学术门类归为八个方面：</a:t>
            </a:r>
            <a:endParaRPr lang="en-US" altLang="zh-CN" sz="3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经义、史学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官方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、吏治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财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赋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舆地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典礼、艺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79726" y="963320"/>
            <a:ext cx="3410335" cy="5032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00" b="1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8258" y="1599033"/>
            <a:ext cx="160813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原君</a:t>
            </a:r>
            <a:endParaRPr lang="en-US" altLang="zh-CN" sz="35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原臣</a:t>
            </a:r>
            <a:endParaRPr lang="en-US" altLang="zh-CN" sz="35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原法</a:t>
            </a:r>
            <a:endParaRPr lang="en-US" altLang="zh-CN" sz="35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置</a:t>
            </a:r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相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学校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取</a:t>
            </a:r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士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建都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15704" y="1611870"/>
            <a:ext cx="16081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方镇</a:t>
            </a: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田制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兵制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财计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胥吏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奄宦</a:t>
            </a:r>
            <a:endParaRPr lang="zh-CN" altLang="en-US" sz="3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27961" y="963320"/>
            <a:ext cx="16081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目次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13100" y="950418"/>
            <a:ext cx="3417413" cy="5025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（王夫之）喜从人间问四方事，至于江山险要、士马食货、典制沿革，皆极意研究。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r"/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船山遗书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姜斋公行状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/>
          <a:srcRect l="4309" t="23458" r="2444" b="12262"/>
          <a:stretch>
            <a:fillRect/>
          </a:stretch>
        </p:blipFill>
        <p:spPr>
          <a:xfrm>
            <a:off x="418940" y="942108"/>
            <a:ext cx="3471121" cy="50323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100" y="928568"/>
            <a:ext cx="3449577" cy="507446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441782" y="5295144"/>
            <a:ext cx="34258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445" y="993100"/>
            <a:ext cx="3402155" cy="507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424445" y="975060"/>
            <a:ext cx="3417413" cy="5025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顾炎武的弟子潘耒将</a:t>
            </a:r>
            <a:r>
              <a:rPr lang="en-US" altLang="zh-CN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日知录</a:t>
            </a:r>
            <a:r>
              <a:rPr lang="en-US" altLang="zh-CN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内容按学术门类归为八个方面：</a:t>
            </a:r>
            <a:endParaRPr lang="en-US" altLang="zh-CN" sz="3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经义、史学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官方</a:t>
            </a:r>
            <a:r>
              <a:rPr lang="zh-CN" altLang="en-US" sz="35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、吏治</a:t>
            </a:r>
            <a:r>
              <a:rPr lang="zh-CN" altLang="en-US" sz="35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endParaRPr lang="en-US" altLang="zh-CN" sz="35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财</a:t>
            </a:r>
            <a:r>
              <a:rPr lang="zh-CN" altLang="en-US" sz="35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赋</a:t>
            </a:r>
            <a:r>
              <a:rPr lang="zh-CN" altLang="en-US" sz="35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5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舆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地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典礼、艺</a:t>
            </a:r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79726" y="963320"/>
            <a:ext cx="3410335" cy="5032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00" b="1" dirty="0">
              <a:solidFill>
                <a:schemeClr val="tx1"/>
              </a:solidFill>
            </a:endParaRPr>
          </a:p>
        </p:txBody>
      </p:sp>
      <p:sp>
        <p:nvSpPr>
          <p:cNvPr id="8" name="Text Box 9"/>
          <p:cNvSpPr>
            <a:spLocks noChangeArrowheads="1"/>
          </p:cNvSpPr>
          <p:nvPr/>
        </p:nvSpPr>
        <p:spPr bwMode="auto">
          <a:xfrm>
            <a:off x="55420" y="6097957"/>
            <a:ext cx="12020208" cy="51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设计意图：根据代表作分析三大思想家重视工商业，论从史出</a:t>
            </a:r>
          </a:p>
        </p:txBody>
      </p:sp>
      <p:sp>
        <p:nvSpPr>
          <p:cNvPr id="20" name="矩形 19"/>
          <p:cNvSpPr/>
          <p:nvPr/>
        </p:nvSpPr>
        <p:spPr>
          <a:xfrm>
            <a:off x="458258" y="1599033"/>
            <a:ext cx="160813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原君</a:t>
            </a:r>
            <a:endParaRPr lang="en-US" altLang="zh-CN" sz="35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原臣</a:t>
            </a:r>
            <a:endParaRPr lang="en-US" altLang="zh-CN" sz="35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原法</a:t>
            </a:r>
            <a:endParaRPr lang="en-US" altLang="zh-CN" sz="35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置</a:t>
            </a:r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相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学校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取</a:t>
            </a:r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士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建都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15704" y="1611870"/>
            <a:ext cx="16081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方镇</a:t>
            </a: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田制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兵制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财计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胥吏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奄宦</a:t>
            </a:r>
            <a:endParaRPr lang="zh-CN" altLang="en-US" sz="3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27961" y="963320"/>
            <a:ext cx="16081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latin typeface="楷体" panose="02010609060101010101" charset="-122"/>
                <a:ea typeface="楷体" panose="02010609060101010101" charset="-122"/>
              </a:rPr>
              <a:t>目次</a:t>
            </a:r>
            <a:endParaRPr lang="en-US" altLang="zh-CN" sz="35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13100" y="950418"/>
            <a:ext cx="3417413" cy="5025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（王夫之）喜从人间问四方事，至于</a:t>
            </a:r>
            <a:r>
              <a:rPr lang="zh-CN" altLang="en-US" sz="35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江山险要、士马食货、典制沿革，皆极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意研究。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r"/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船山遗书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姜斋公行状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17" name="矩形 16"/>
          <p:cNvSpPr/>
          <p:nvPr/>
        </p:nvSpPr>
        <p:spPr>
          <a:xfrm>
            <a:off x="4424445" y="5295520"/>
            <a:ext cx="34258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重视工商业</a:t>
            </a:r>
          </a:p>
        </p:txBody>
      </p:sp>
      <p:sp>
        <p:nvSpPr>
          <p:cNvPr id="11" name="矩形 10"/>
          <p:cNvSpPr/>
          <p:nvPr/>
        </p:nvSpPr>
        <p:spPr>
          <a:xfrm>
            <a:off x="2534254" y="3327617"/>
            <a:ext cx="943328" cy="468530"/>
          </a:xfrm>
          <a:prstGeom prst="rect">
            <a:avLst/>
          </a:prstGeom>
          <a:solidFill>
            <a:schemeClr val="accent1">
              <a:alpha val="2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01599" y="4591460"/>
            <a:ext cx="943328" cy="479305"/>
          </a:xfrm>
          <a:prstGeom prst="rect">
            <a:avLst/>
          </a:prstGeom>
          <a:solidFill>
            <a:schemeClr val="accent1">
              <a:alpha val="2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309127" y="3061856"/>
            <a:ext cx="943328" cy="510040"/>
          </a:xfrm>
          <a:prstGeom prst="rect">
            <a:avLst/>
          </a:prstGeom>
          <a:solidFill>
            <a:schemeClr val="accent1">
              <a:alpha val="2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7" grpId="0" bldLvl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4387" y="1378989"/>
            <a:ext cx="10562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世儒不察，以工商为末，妄议抑之。夫工固圣王之所欲来，商又使其愿出于途者，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盖皆本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也。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lvl="0" algn="r">
              <a:buClr>
                <a:srgbClr val="000000"/>
              </a:buClr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       ——黄宗羲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《明夷待访录.财计三》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41" name="矩形 40"/>
          <p:cNvSpPr/>
          <p:nvPr/>
        </p:nvSpPr>
        <p:spPr>
          <a:xfrm>
            <a:off x="4573038" y="3677970"/>
            <a:ext cx="28807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41" name="矩形 40"/>
          <p:cNvSpPr/>
          <p:nvPr/>
        </p:nvSpPr>
        <p:spPr>
          <a:xfrm>
            <a:off x="4458969" y="5605282"/>
            <a:ext cx="277558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1765" y="918040"/>
            <a:ext cx="12040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黄宗羲言“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证必明于史籍，而后足以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应务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”。他视史学为经世之学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顾炎武认为“人苟遍读五经，略通史鉴，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天下之事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可以洞然”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王夫之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将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通鉴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记载的史实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结合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明末清初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社会实际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研究，探求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本质规律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，把握“经世之大略”。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lvl="0" algn="r">
              <a:buClr>
                <a:srgbClr val="000000"/>
              </a:buClr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  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——庞天佑《明夷待访录.财计三》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930" y="3150114"/>
            <a:ext cx="1177607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设问：</a:t>
            </a:r>
            <a:r>
              <a:rPr lang="en-US" altLang="zh-CN" sz="2800" b="1" dirty="0" smtClean="0">
                <a:effectLst/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、三大思想家读史的目的是什么？</a:t>
            </a:r>
          </a:p>
          <a:p>
            <a:pPr lvl="0" eaLnBrk="0" fontAlgn="base" hangingPunct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      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6944112" y="3347869"/>
            <a:ext cx="4120919" cy="584775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buClr>
                <a:srgbClr val="000000"/>
              </a:buClr>
            </a:pPr>
            <a:r>
              <a:rPr lang="zh-CN" altLang="en-US" sz="3200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寻找经世致用的学问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797407" y="4771550"/>
            <a:ext cx="8035925" cy="584775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buClr>
                <a:srgbClr val="000000"/>
              </a:buClr>
            </a:pPr>
            <a:r>
              <a:rPr lang="zh-CN" altLang="en-US" sz="3200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尊重物质运动规律的自然史观和社会史观</a:t>
            </a:r>
          </a:p>
        </p:txBody>
      </p:sp>
      <p:sp>
        <p:nvSpPr>
          <p:cNvPr id="2" name="矩形 1"/>
          <p:cNvSpPr/>
          <p:nvPr/>
        </p:nvSpPr>
        <p:spPr>
          <a:xfrm>
            <a:off x="1362473" y="3971330"/>
            <a:ext cx="9822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buClr>
                <a:srgbClr val="000000"/>
              </a:buClr>
            </a:pPr>
            <a:r>
              <a:rPr lang="en-US" altLang="zh-CN" sz="2800" b="1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、结合教材内容说明王夫之读史“探求本质规律” 的主要成果。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592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教材分析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6" name="标题 391169"/>
          <p:cNvSpPr>
            <a:spLocks noGrp="1"/>
          </p:cNvSpPr>
          <p:nvPr>
            <p:ph type="title"/>
          </p:nvPr>
        </p:nvSpPr>
        <p:spPr>
          <a:xfrm>
            <a:off x="70485" y="60960"/>
            <a:ext cx="8001635" cy="808990"/>
          </a:xfrm>
        </p:spPr>
        <p:txBody>
          <a:bodyPr anchor="ctr">
            <a:noAutofit/>
          </a:bodyPr>
          <a:lstStyle/>
          <a:p>
            <a:pPr algn="l"/>
            <a:r>
              <a:rPr lang="en-US" altLang="zh-CN" sz="40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0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说   课   流   程</a:t>
            </a:r>
          </a:p>
        </p:txBody>
      </p:sp>
      <p:sp>
        <p:nvSpPr>
          <p:cNvPr id="7" name="矩形 6"/>
          <p:cNvSpPr/>
          <p:nvPr/>
        </p:nvSpPr>
        <p:spPr>
          <a:xfrm>
            <a:off x="5195973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学情分析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592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</a:t>
            </a:r>
            <a:r>
              <a:rPr lang="zh-CN" altLang="en-US" sz="36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目标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95973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教学方法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89593" y="4644037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教学过程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92410" y="6008735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教后反思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9582" y="3956953"/>
            <a:ext cx="18322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经世致用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0643" y="3691034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2704831" y="2550867"/>
            <a:ext cx="187040" cy="206044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 flipH="1">
            <a:off x="4965699" y="3664414"/>
            <a:ext cx="204667" cy="143956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0367" y="4154031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70918" y="4614608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8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51765" y="1093484"/>
            <a:ext cx="3410335" cy="5032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00" b="1" dirty="0">
              <a:solidFill>
                <a:prstClr val="black"/>
              </a:solidFill>
            </a:endParaRPr>
          </a:p>
        </p:txBody>
      </p:sp>
      <p:sp>
        <p:nvSpPr>
          <p:cNvPr id="8" name="Text Box 9"/>
          <p:cNvSpPr>
            <a:spLocks noChangeArrowheads="1"/>
          </p:cNvSpPr>
          <p:nvPr/>
        </p:nvSpPr>
        <p:spPr bwMode="auto">
          <a:xfrm>
            <a:off x="3835617" y="3823148"/>
            <a:ext cx="808729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设计意图：以</a:t>
            </a:r>
            <a:r>
              <a:rPr lang="en-US" altLang="zh-CN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明夷待访录</a:t>
            </a:r>
            <a:r>
              <a:rPr lang="en-US" altLang="zh-CN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为例，设置过渡问题，导出批判君主专制环节。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30297" y="1729197"/>
            <a:ext cx="160813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原君</a:t>
            </a:r>
            <a:endParaRPr lang="en-US" altLang="zh-CN" sz="3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原臣</a:t>
            </a:r>
            <a:endParaRPr lang="en-US" altLang="zh-CN" sz="3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原法</a:t>
            </a:r>
            <a:endParaRPr lang="en-US" altLang="zh-CN" sz="3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置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相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学校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取</a:t>
            </a:r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士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建都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87743" y="1742034"/>
            <a:ext cx="16081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方镇</a:t>
            </a:r>
          </a:p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田制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兵制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财计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胥吏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奄宦</a:t>
            </a:r>
            <a:endParaRPr lang="zh-CN" altLang="en-US" sz="3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0000" y="1093484"/>
            <a:ext cx="16081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目次</a:t>
            </a:r>
            <a:endParaRPr lang="en-US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1765" y="12088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  <p:sp>
        <p:nvSpPr>
          <p:cNvPr id="4" name="矩形 3"/>
          <p:cNvSpPr/>
          <p:nvPr/>
        </p:nvSpPr>
        <p:spPr>
          <a:xfrm>
            <a:off x="491501" y="1742033"/>
            <a:ext cx="943328" cy="2746025"/>
          </a:xfrm>
          <a:prstGeom prst="rect">
            <a:avLst/>
          </a:prstGeom>
          <a:solidFill>
            <a:schemeClr val="accent1">
              <a:alpha val="2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72193" y="1110334"/>
            <a:ext cx="848602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设问：除了“实学”，还有什么方面的思考成果？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35617" y="1913602"/>
            <a:ext cx="8356383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altLang="zh-CN" sz="2800" b="1" dirty="0" err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怀种族之奇耻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，究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兴亡之要因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，于是排斥夷狄，批评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专制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r"/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萧公权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：《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中国政治思想史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4309" t="23458" r="2444" b="12262"/>
          <a:stretch>
            <a:fillRect/>
          </a:stretch>
        </p:blipFill>
        <p:spPr>
          <a:xfrm>
            <a:off x="151765" y="1093333"/>
            <a:ext cx="3471121" cy="503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551940"/>
            <a:ext cx="12191999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其（君主）既得之（天下）也，敲剥天下之骨髓，离散天下之子女，以奉我一人之淫乐，然则为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天下之大害者，君而已矣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                   </a:t>
            </a:r>
          </a:p>
          <a:p>
            <a:pPr lvl="0" algn="r">
              <a:buClr>
                <a:srgbClr val="000000"/>
              </a:buClr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黄宗羲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明夷待访录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1306" y="909085"/>
            <a:ext cx="90487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latin typeface="+mn-ea"/>
                <a:sym typeface="+mn-ea"/>
              </a:rPr>
              <a:t>  分析作品，找出三位思想家对于国家政治的核心观点。</a:t>
            </a:r>
          </a:p>
        </p:txBody>
      </p:sp>
      <p:sp>
        <p:nvSpPr>
          <p:cNvPr id="6" name="Text Box 9"/>
          <p:cNvSpPr>
            <a:spLocks noChangeArrowheads="1"/>
          </p:cNvSpPr>
          <p:nvPr/>
        </p:nvSpPr>
        <p:spPr bwMode="auto">
          <a:xfrm>
            <a:off x="-41275" y="6104365"/>
            <a:ext cx="12273915" cy="579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设计意图：史料分析并概括共同点一，培养史料实证观念。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5" name="矩形 4"/>
          <p:cNvSpPr/>
          <p:nvPr/>
        </p:nvSpPr>
        <p:spPr>
          <a:xfrm>
            <a:off x="4325101" y="5312650"/>
            <a:ext cx="2909454" cy="58477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揭露君主集权</a:t>
            </a:r>
          </a:p>
        </p:txBody>
      </p:sp>
      <p:sp>
        <p:nvSpPr>
          <p:cNvPr id="7" name="矩形 6"/>
          <p:cNvSpPr/>
          <p:nvPr/>
        </p:nvSpPr>
        <p:spPr>
          <a:xfrm>
            <a:off x="-1" y="3052717"/>
            <a:ext cx="1205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en-US" altLang="zh-CN" sz="2800" b="1" dirty="0" err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人君之于天下不能以独治也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以天下之权，寄天下之人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en-US" altLang="zh-CN" sz="2800" b="1" dirty="0" err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分享天子之权，以各治其事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             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——</a:t>
            </a:r>
            <a:r>
              <a:rPr lang="en-US" altLang="zh-CN" sz="2800" b="1" dirty="0" err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顾炎武《日知录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endParaRPr lang="zh-CN" altLang="en-US" dirty="0"/>
          </a:p>
        </p:txBody>
      </p:sp>
      <p:sp>
        <p:nvSpPr>
          <p:cNvPr id="9" name="文本框 6"/>
          <p:cNvSpPr txBox="1"/>
          <p:nvPr/>
        </p:nvSpPr>
        <p:spPr>
          <a:xfrm>
            <a:off x="30191" y="4252018"/>
            <a:ext cx="12161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秦之所以获罪于万世者，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私己而已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矣。斥秦之私，而欲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私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其子孙以长存，又岂天下之大公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哉！                    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【清】王夫之《读通鉴论》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1035" y="2014898"/>
            <a:ext cx="1068133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夫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治天下犹曳大木然，前者唱邪，后者唱许。君与臣，共曳木之人也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                         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黄宗羲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明夷待访录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03730" y="1041400"/>
            <a:ext cx="90487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latin typeface="+mn-ea"/>
                <a:sym typeface="+mn-ea"/>
              </a:rPr>
              <a:t>  分析作品，找出三位思想家对于国家政治的核心观点。</a:t>
            </a:r>
          </a:p>
        </p:txBody>
      </p:sp>
      <p:sp>
        <p:nvSpPr>
          <p:cNvPr id="6" name="Text Box 9"/>
          <p:cNvSpPr>
            <a:spLocks noChangeArrowheads="1"/>
          </p:cNvSpPr>
          <p:nvPr/>
        </p:nvSpPr>
        <p:spPr bwMode="auto">
          <a:xfrm>
            <a:off x="-41275" y="6043467"/>
            <a:ext cx="12273915" cy="579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设计意图：史料分析并概括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共同点二，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培养史料实证观念。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1035" y="3449320"/>
            <a:ext cx="10676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天子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之所是未必是，天子之所非未必非，天子亦遂不敢自为非是，而公其非是于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。”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黄宗羲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en-US" altLang="zh-CN" sz="28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明夷待访录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</a:p>
        </p:txBody>
      </p:sp>
      <p:sp>
        <p:nvSpPr>
          <p:cNvPr id="30" name="矩形 29"/>
          <p:cNvSpPr/>
          <p:nvPr/>
        </p:nvSpPr>
        <p:spPr>
          <a:xfrm>
            <a:off x="4429760" y="5026082"/>
            <a:ext cx="2804160" cy="58477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提出改良方案</a:t>
            </a:r>
            <a:endParaRPr lang="en-US" altLang="zh-CN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8791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古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者以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天下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为主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君为客。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     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黄宗羲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明夷待访录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》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2692517"/>
            <a:ext cx="1219200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亡国，有亡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天下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改姓易号，谓之亡国，仁义充塞、而至于率兽食人，人将相食，谓之亡天下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保天下者，匹夫之贱，与有责焉耳矣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r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顾炎武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日知录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 </a:t>
            </a: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31" name="矩形 30"/>
          <p:cNvSpPr/>
          <p:nvPr/>
        </p:nvSpPr>
        <p:spPr>
          <a:xfrm>
            <a:off x="4320223" y="5094445"/>
            <a:ext cx="2914332" cy="58477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基于民本思想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1625" y="1090815"/>
            <a:ext cx="90487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latin typeface="+mn-ea"/>
                <a:sym typeface="+mn-ea"/>
              </a:rPr>
              <a:t>  分析作品，找出三位思想家对于国家政治的核心观点。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40338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以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天下</a:t>
            </a: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论者，必循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天下</a:t>
            </a: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之公，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天下</a:t>
            </a: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非夷狄盗逆之所可私，而抑非一姓之私也。          </a:t>
            </a:r>
            <a:r>
              <a:rPr kumimoji="1"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王夫之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船山遗书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 Box 9"/>
          <p:cNvSpPr>
            <a:spLocks noChangeArrowheads="1"/>
          </p:cNvSpPr>
          <p:nvPr/>
        </p:nvSpPr>
        <p:spPr bwMode="auto">
          <a:xfrm>
            <a:off x="-41275" y="6043467"/>
            <a:ext cx="12273915" cy="579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设计意图：史料分析并概括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共同点三，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培养史料实证观念。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9582" y="3956953"/>
            <a:ext cx="18322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经世致用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0643" y="3691034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2753817" y="2550867"/>
            <a:ext cx="187040" cy="206044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 flipH="1">
            <a:off x="4965699" y="3664414"/>
            <a:ext cx="204667" cy="143956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0367" y="4154031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70918" y="4614608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30389" y="2581685"/>
            <a:ext cx="1822998" cy="83099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批判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君主专制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 flipH="1">
            <a:off x="4948746" y="2131537"/>
            <a:ext cx="217994" cy="1484654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170643" y="2181327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揭露君主集权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70643" y="2646362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提出改良方案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70643" y="3106939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基于民本思想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3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9582" y="3956953"/>
            <a:ext cx="18322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经世致用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0643" y="3691034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2704831" y="2550867"/>
            <a:ext cx="187040" cy="206044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 flipH="1">
            <a:off x="4965699" y="3664414"/>
            <a:ext cx="204667" cy="143956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0367" y="4154031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70918" y="4614608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30389" y="2581685"/>
            <a:ext cx="1822998" cy="83099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批判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君主专制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 flipH="1">
            <a:off x="4948746" y="2131537"/>
            <a:ext cx="217994" cy="1484654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 descr="羊皮纸"/>
          <p:cNvSpPr txBox="1"/>
          <p:nvPr/>
        </p:nvSpPr>
        <p:spPr>
          <a:xfrm>
            <a:off x="8647051" y="2795741"/>
            <a:ext cx="869930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个人经历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7870546" y="2131537"/>
            <a:ext cx="166049" cy="3129333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文本框 34" descr="羊皮纸"/>
          <p:cNvSpPr txBox="1"/>
          <p:nvPr/>
        </p:nvSpPr>
        <p:spPr>
          <a:xfrm>
            <a:off x="8163926" y="3626699"/>
            <a:ext cx="925543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儒学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发展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6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  <p:sp>
        <p:nvSpPr>
          <p:cNvPr id="34" name="矩形 33"/>
          <p:cNvSpPr/>
          <p:nvPr/>
        </p:nvSpPr>
        <p:spPr>
          <a:xfrm>
            <a:off x="5170643" y="2181327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揭露君主集权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70643" y="2646362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提出改良方案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70643" y="3106939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基于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民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本思想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>
            <a:spLocks noChangeArrowheads="1"/>
          </p:cNvSpPr>
          <p:nvPr/>
        </p:nvSpPr>
        <p:spPr bwMode="auto">
          <a:xfrm>
            <a:off x="-34925" y="5908040"/>
            <a:ext cx="12226925" cy="579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设计意图：用唯物史观，分析明末清初思想活跃的社会背景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995045"/>
            <a:ext cx="118802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君主专制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的发展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使得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纲常坠地，道德沦丧，虚伪阿谀之风盛行，严重地毒化了统治阶级内部的政治空气；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文化专制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主义的伴行，又使思想领域一家独尊，万马齐喑，空谈成风，官学完全沦为维护专制统治、阻碍社会进步的工具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处在幼稚时期的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资本主义萌芽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，以其鲜活的形象向旧传统发起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挑战。     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李海生《中国学术思潮史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朴学思潮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》</a:t>
            </a: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35" name="文本框 34" descr="羊皮纸"/>
          <p:cNvSpPr txBox="1"/>
          <p:nvPr/>
        </p:nvSpPr>
        <p:spPr>
          <a:xfrm>
            <a:off x="2245995" y="4367530"/>
            <a:ext cx="1381760" cy="57912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政治</a:t>
            </a:r>
          </a:p>
        </p:txBody>
      </p:sp>
      <p:sp>
        <p:nvSpPr>
          <p:cNvPr id="2" name="文本框 1" descr="羊皮纸"/>
          <p:cNvSpPr txBox="1"/>
          <p:nvPr/>
        </p:nvSpPr>
        <p:spPr>
          <a:xfrm>
            <a:off x="4209415" y="4367530"/>
            <a:ext cx="1381760" cy="57912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经济</a:t>
            </a:r>
          </a:p>
        </p:txBody>
      </p:sp>
      <p:sp>
        <p:nvSpPr>
          <p:cNvPr id="3" name="文本框 2" descr="羊皮纸"/>
          <p:cNvSpPr txBox="1"/>
          <p:nvPr/>
        </p:nvSpPr>
        <p:spPr>
          <a:xfrm>
            <a:off x="6144895" y="4367530"/>
            <a:ext cx="1381760" cy="57912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文化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5" grpId="0" bldLvl="0" animBg="1"/>
      <p:bldP spid="2" grpId="0" bldLvl="0" animBg="1"/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9582" y="3956953"/>
            <a:ext cx="18322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经世致用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0643" y="3691034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2704831" y="2550867"/>
            <a:ext cx="187040" cy="206044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 flipH="1">
            <a:off x="4965699" y="3664414"/>
            <a:ext cx="204667" cy="143956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0367" y="4154031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70918" y="4614608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30389" y="2581685"/>
            <a:ext cx="1822998" cy="83099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批判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君主专制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 flipH="1">
            <a:off x="4948746" y="2131537"/>
            <a:ext cx="217994" cy="1484654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 descr="羊皮纸"/>
          <p:cNvSpPr txBox="1"/>
          <p:nvPr/>
        </p:nvSpPr>
        <p:spPr>
          <a:xfrm>
            <a:off x="8647051" y="2795741"/>
            <a:ext cx="869930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个人经历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7870546" y="2131537"/>
            <a:ext cx="166049" cy="3129333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33" descr="羊皮纸"/>
          <p:cNvSpPr txBox="1"/>
          <p:nvPr/>
        </p:nvSpPr>
        <p:spPr>
          <a:xfrm>
            <a:off x="9089924" y="3625642"/>
            <a:ext cx="854114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时代特征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5" name="文本框 34" descr="羊皮纸"/>
          <p:cNvSpPr txBox="1"/>
          <p:nvPr/>
        </p:nvSpPr>
        <p:spPr>
          <a:xfrm>
            <a:off x="8163926" y="3626699"/>
            <a:ext cx="925543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儒学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发展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6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  <p:sp>
        <p:nvSpPr>
          <p:cNvPr id="29" name="矩形 28"/>
          <p:cNvSpPr/>
          <p:nvPr/>
        </p:nvSpPr>
        <p:spPr>
          <a:xfrm>
            <a:off x="5170643" y="2181327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揭露君主集权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70643" y="2646362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提出改良方案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70643" y="3106939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基于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民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本思想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1006810"/>
            <a:ext cx="12039599" cy="179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从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黄宗羲的政治理想可以看出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他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虽然关注民生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,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承认民众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物质需求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的合理性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,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但是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,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这些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主张仅仅停留在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“利”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的层次上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,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而没有上升到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“权”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的高度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。民众的一切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,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终究还是需要依靠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圣君贤臣的给予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而已。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r"/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允春喜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论黄宗羲对君臣民关系的构想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761" y="2941430"/>
            <a:ext cx="1177607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设问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：</a:t>
            </a: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结合材料和必修一有关知识分析：黄宗羲的思想是否属于近代民主思想？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967793" y="3970137"/>
            <a:ext cx="8367698" cy="584775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buClr>
                <a:srgbClr val="000000"/>
              </a:buClr>
            </a:pPr>
            <a:r>
              <a:rPr lang="zh-CN" altLang="en-US" sz="3200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未上升到权力的高度，不属于近代民主思想。</a:t>
            </a:r>
          </a:p>
        </p:txBody>
      </p:sp>
      <p:sp>
        <p:nvSpPr>
          <p:cNvPr id="3" name="矩形 2"/>
          <p:cNvSpPr/>
          <p:nvPr/>
        </p:nvSpPr>
        <p:spPr>
          <a:xfrm>
            <a:off x="3693160" y="4898340"/>
            <a:ext cx="398648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4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突而不破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文本框 391175" descr="羊皮纸"/>
          <p:cNvSpPr txBox="1"/>
          <p:nvPr/>
        </p:nvSpPr>
        <p:spPr>
          <a:xfrm>
            <a:off x="447675" y="2806700"/>
            <a:ext cx="2187575" cy="173736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明末清初的思想活跃局面</a:t>
            </a:r>
          </a:p>
        </p:txBody>
      </p:sp>
      <p:sp>
        <p:nvSpPr>
          <p:cNvPr id="39" name="矩形 38"/>
          <p:cNvSpPr/>
          <p:nvPr/>
        </p:nvSpPr>
        <p:spPr>
          <a:xfrm>
            <a:off x="3151505" y="4844415"/>
            <a:ext cx="4725670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王夫之的主要思想主张</a:t>
            </a:r>
          </a:p>
        </p:txBody>
      </p:sp>
      <p:sp>
        <p:nvSpPr>
          <p:cNvPr id="41" name="矩形 40"/>
          <p:cNvSpPr/>
          <p:nvPr/>
        </p:nvSpPr>
        <p:spPr>
          <a:xfrm>
            <a:off x="3151505" y="2093595"/>
            <a:ext cx="4726305" cy="51816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黄宗羲的思想主张及其影响</a:t>
            </a:r>
          </a:p>
        </p:txBody>
      </p:sp>
      <p:sp>
        <p:nvSpPr>
          <p:cNvPr id="43" name="矩形 42"/>
          <p:cNvSpPr/>
          <p:nvPr/>
        </p:nvSpPr>
        <p:spPr>
          <a:xfrm>
            <a:off x="3151505" y="3202940"/>
            <a:ext cx="4846320" cy="944880"/>
          </a:xfrm>
          <a:prstGeom prst="rect">
            <a:avLst/>
          </a:prstGeom>
          <a:solidFill>
            <a:srgbClr val="92D05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顾炎武的主要思想主张及其代表作</a:t>
            </a:r>
          </a:p>
        </p:txBody>
      </p:sp>
      <p:sp>
        <p:nvSpPr>
          <p:cNvPr id="44" name="右大括号 43"/>
          <p:cNvSpPr/>
          <p:nvPr/>
        </p:nvSpPr>
        <p:spPr>
          <a:xfrm flipH="1">
            <a:off x="2734582" y="2093615"/>
            <a:ext cx="261396" cy="3386696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1170" name="标题 391169"/>
          <p:cNvSpPr>
            <a:spLocks noGrp="1"/>
          </p:cNvSpPr>
          <p:nvPr>
            <p:ph type="title"/>
          </p:nvPr>
        </p:nvSpPr>
        <p:spPr>
          <a:xfrm>
            <a:off x="133985" y="90805"/>
            <a:ext cx="8001635" cy="808990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36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一、教材分析：本课主要内容</a:t>
            </a:r>
          </a:p>
        </p:txBody>
      </p:sp>
      <p:sp>
        <p:nvSpPr>
          <p:cNvPr id="2" name="矩形 1"/>
          <p:cNvSpPr/>
          <p:nvPr/>
        </p:nvSpPr>
        <p:spPr>
          <a:xfrm>
            <a:off x="8682996" y="2745664"/>
            <a:ext cx="2889614" cy="1798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明清时期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提倡个性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”“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批判专制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等主张的思想价值</a:t>
            </a:r>
          </a:p>
        </p:txBody>
      </p:sp>
      <p:sp>
        <p:nvSpPr>
          <p:cNvPr id="3" name="右大括号 2"/>
          <p:cNvSpPr/>
          <p:nvPr/>
        </p:nvSpPr>
        <p:spPr>
          <a:xfrm>
            <a:off x="8290560" y="2093595"/>
            <a:ext cx="176530" cy="3386455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431" y="1133528"/>
            <a:ext cx="12180569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黄宗羲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、王夫之、顾炎武等。他们提出了很多历史上闻所未闻的大胆的见解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但是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，从整体上看，无论这些思想家批判的言辞多么激烈，他们都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没有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对已经十分成熟的儒家文化做出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结构性的突破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r"/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金观涛、刘青峰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兴盛与危机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-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论中国社会超稳定结构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765984" y="4346772"/>
            <a:ext cx="7765943" cy="584775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buClr>
                <a:srgbClr val="000000"/>
              </a:buClr>
            </a:pPr>
            <a:r>
              <a:rPr lang="zh-CN" altLang="en-US" sz="3200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资本主义萌芽发展缓慢，经济基础薄弱。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1765" y="3040478"/>
            <a:ext cx="1177607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2800" b="1" dirty="0" smtClean="0">
                <a:effectLst/>
                <a:latin typeface="+mn-ea"/>
                <a:cs typeface="+mn-ea"/>
                <a:sym typeface="+mn-ea"/>
              </a:rPr>
              <a:t>设问：结合材料和必修二有关知识分析，为什么三大思想家的思想未能迈入近代的门槛？</a:t>
            </a:r>
          </a:p>
        </p:txBody>
      </p:sp>
      <p:sp>
        <p:nvSpPr>
          <p:cNvPr id="8" name="Text Box 9"/>
          <p:cNvSpPr>
            <a:spLocks noChangeArrowheads="1"/>
          </p:cNvSpPr>
          <p:nvPr/>
        </p:nvSpPr>
        <p:spPr bwMode="auto">
          <a:xfrm>
            <a:off x="-4445" y="5212490"/>
            <a:ext cx="12212320" cy="51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buClr>
                <a:srgbClr val="000000"/>
              </a:buClr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设计意图：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进一步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运用唯物史观，对三大思想家的局限形成历史解释。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7139" y="5916854"/>
            <a:ext cx="115010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3200" b="1" dirty="0" smtClean="0">
                <a:solidFill>
                  <a:srgbClr val="FF0000"/>
                </a:solidFill>
                <a:latin typeface="+mn-ea"/>
                <a:sym typeface="+mn-ea"/>
              </a:rPr>
              <a:t>     黄宗羲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+mn-ea"/>
              </a:rPr>
              <a:t>、顾炎武、王夫之思想改变家国命运了吗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sym typeface="+mn-ea"/>
              </a:rPr>
              <a:t>？</a:t>
            </a:r>
            <a:endParaRPr lang="zh-CN" altLang="en-US" sz="32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764" y="1249566"/>
            <a:ext cx="11877675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康熙十七年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，朝廷开博学鸿儒科，亭林称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刀绳俱在，无速我死。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为远庖厨以离腥膻，他选陕西华阴作栖息地，从此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不再踏入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京城一步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康熙十九年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，朝廷下诏督抚以礼敦聘黄宗羲，黄称病不应，在复函中称：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羲蒙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圣天子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特旨召入史馆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，只因老病缠身，望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圣天子怜而行之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比照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从前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夷狄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之类的怒斥，当属礼尚往来了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</a:p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王夫之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晚年归隐，写了很多的文章和书，二百年里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没有传世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，直到道光咸丰年间，才刻成《船山遗书》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李海生《中国学术思潮史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朴学思潮》</a:t>
            </a: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9582" y="3956953"/>
            <a:ext cx="18322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经世致用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0643" y="3691034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2704831" y="2550867"/>
            <a:ext cx="187040" cy="206044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 flipH="1">
            <a:off x="4965699" y="3664414"/>
            <a:ext cx="204667" cy="143956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0367" y="4154031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70918" y="4614608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30389" y="2581685"/>
            <a:ext cx="1822998" cy="83099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批判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君主专制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 flipH="1">
            <a:off x="4948746" y="2131537"/>
            <a:ext cx="217994" cy="1484654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 descr="羊皮纸"/>
          <p:cNvSpPr txBox="1"/>
          <p:nvPr/>
        </p:nvSpPr>
        <p:spPr>
          <a:xfrm>
            <a:off x="8647051" y="2795741"/>
            <a:ext cx="869930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个人经历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7870546" y="2131537"/>
            <a:ext cx="166049" cy="3129333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33" descr="羊皮纸"/>
          <p:cNvSpPr txBox="1"/>
          <p:nvPr/>
        </p:nvSpPr>
        <p:spPr>
          <a:xfrm>
            <a:off x="9089924" y="3625642"/>
            <a:ext cx="854114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时代特征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5" name="文本框 34" descr="羊皮纸"/>
          <p:cNvSpPr txBox="1"/>
          <p:nvPr/>
        </p:nvSpPr>
        <p:spPr>
          <a:xfrm>
            <a:off x="8163926" y="3626699"/>
            <a:ext cx="925543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儒学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发展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29944" y="5250782"/>
            <a:ext cx="31115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康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乾时期终归沉寂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7" name="右大括号 36"/>
          <p:cNvSpPr/>
          <p:nvPr/>
        </p:nvSpPr>
        <p:spPr>
          <a:xfrm flipH="1">
            <a:off x="2744495" y="5141454"/>
            <a:ext cx="201888" cy="1370140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6347122" y="5376402"/>
            <a:ext cx="896705" cy="33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338933" y="5295184"/>
            <a:ext cx="2287539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未能迈入近代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-120000" flipH="1">
            <a:off x="8657476" y="4457735"/>
            <a:ext cx="7974" cy="3301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569636" y="4462536"/>
            <a:ext cx="4598" cy="34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665450" y="4787845"/>
            <a:ext cx="9087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083676" y="4799418"/>
            <a:ext cx="0" cy="495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 descr="羊皮纸"/>
          <p:cNvSpPr txBox="1"/>
          <p:nvPr/>
        </p:nvSpPr>
        <p:spPr>
          <a:xfrm>
            <a:off x="8542287" y="4838969"/>
            <a:ext cx="1084185" cy="400110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局 限</a:t>
            </a:r>
            <a:endParaRPr lang="zh-CN" altLang="en-US" sz="20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7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  <p:sp>
        <p:nvSpPr>
          <p:cNvPr id="51" name="矩形 50"/>
          <p:cNvSpPr/>
          <p:nvPr/>
        </p:nvSpPr>
        <p:spPr>
          <a:xfrm>
            <a:off x="5170643" y="2181327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揭露君主集权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170643" y="2646362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提出改良方案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170643" y="3106939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基于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民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本思想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64318" y="2949476"/>
            <a:ext cx="1146175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民国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初年革命党人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易白沙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早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岁读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梨洲、船山、亭林遗书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，于是有革命之志，“故多与民党要人交”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著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帝王春秋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揭露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历代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帝王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荒淫腐朽、残暴害民的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罪恶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。孙中山为这部书题写书名。章太炎在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易白沙传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中也称誉这部书“神采有异”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r"/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根据本课教材“材料阅读与思考”整理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235" y="952485"/>
            <a:ext cx="11105833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三代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以下无可读之书矣！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万一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有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则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黄梨洲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明夷待访录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其次为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王船山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（王夫之号）之遗书。皆于君民之际，有隐恫焉。”</a:t>
            </a:r>
          </a:p>
          <a:p>
            <a:pPr lvl="0" algn="r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谭嗣同（清朝末年资产阶级改革派代表）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6524" y="5196245"/>
            <a:ext cx="933703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明末清初的思想家真的没有改变家国命运吗？</a:t>
            </a:r>
          </a:p>
        </p:txBody>
      </p:sp>
      <p:sp>
        <p:nvSpPr>
          <p:cNvPr id="29" name="矩形 28"/>
          <p:cNvSpPr/>
          <p:nvPr/>
        </p:nvSpPr>
        <p:spPr>
          <a:xfrm>
            <a:off x="151765" y="148590"/>
            <a:ext cx="7082790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五、教学过程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189113" y="5994782"/>
            <a:ext cx="6884549" cy="584775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buClr>
                <a:srgbClr val="000000"/>
              </a:buClr>
            </a:pPr>
            <a:r>
              <a:rPr lang="zh-CN" altLang="en-US" sz="3200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为近代反专制思想家提供思想武器。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9582" y="3956953"/>
            <a:ext cx="18322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经世致用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0643" y="3691034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2704831" y="2550867"/>
            <a:ext cx="187040" cy="206044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 flipH="1">
            <a:off x="4965699" y="3664414"/>
            <a:ext cx="204667" cy="143956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0367" y="4154031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70918" y="4614608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30389" y="2581685"/>
            <a:ext cx="1822998" cy="83099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批判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君主专制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 flipH="1">
            <a:off x="4948746" y="2131537"/>
            <a:ext cx="217994" cy="1484654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 descr="羊皮纸"/>
          <p:cNvSpPr txBox="1"/>
          <p:nvPr/>
        </p:nvSpPr>
        <p:spPr>
          <a:xfrm>
            <a:off x="8647051" y="2795741"/>
            <a:ext cx="869930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个人经历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7870546" y="2131537"/>
            <a:ext cx="166049" cy="3129333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33" descr="羊皮纸"/>
          <p:cNvSpPr txBox="1"/>
          <p:nvPr/>
        </p:nvSpPr>
        <p:spPr>
          <a:xfrm>
            <a:off x="9089924" y="3625642"/>
            <a:ext cx="854114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时代特征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5" name="文本框 34" descr="羊皮纸"/>
          <p:cNvSpPr txBox="1"/>
          <p:nvPr/>
        </p:nvSpPr>
        <p:spPr>
          <a:xfrm>
            <a:off x="8163926" y="3626699"/>
            <a:ext cx="925543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儒学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发展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29944" y="5250782"/>
            <a:ext cx="31115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康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乾时期终归沉寂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7" name="右大括号 36"/>
          <p:cNvSpPr/>
          <p:nvPr/>
        </p:nvSpPr>
        <p:spPr>
          <a:xfrm flipH="1">
            <a:off x="2744495" y="5141454"/>
            <a:ext cx="201888" cy="1370140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6347122" y="5376402"/>
            <a:ext cx="896705" cy="33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338933" y="5295184"/>
            <a:ext cx="2287539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未能迈入近代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-120000" flipH="1">
            <a:off x="8657476" y="4457735"/>
            <a:ext cx="7974" cy="3301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569636" y="4462536"/>
            <a:ext cx="4598" cy="34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665450" y="4787845"/>
            <a:ext cx="9087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083676" y="4799418"/>
            <a:ext cx="0" cy="495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 descr="羊皮纸"/>
          <p:cNvSpPr txBox="1"/>
          <p:nvPr/>
        </p:nvSpPr>
        <p:spPr>
          <a:xfrm>
            <a:off x="8541583" y="4842995"/>
            <a:ext cx="1084185" cy="400110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局 限</a:t>
            </a:r>
            <a:endParaRPr lang="zh-CN" altLang="en-US" sz="20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042098" y="5945499"/>
            <a:ext cx="31115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近代之后再现生机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6347122" y="6012576"/>
            <a:ext cx="896705" cy="347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343934" y="5999495"/>
            <a:ext cx="2287539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为近代化所用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2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  <p:sp>
        <p:nvSpPr>
          <p:cNvPr id="54" name="矩形 53"/>
          <p:cNvSpPr/>
          <p:nvPr/>
        </p:nvSpPr>
        <p:spPr>
          <a:xfrm>
            <a:off x="5170643" y="2181327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揭露君主集权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170643" y="2646362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提出改良方案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170643" y="3106939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基于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民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本思想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3388449" y="1454622"/>
            <a:ext cx="8803551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传统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是随着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时代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不断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生长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的有机体，现代化的大变革必然要更新和发展传统。因此，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继承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传统不是回归传统，而是要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超越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传统。</a:t>
            </a:r>
          </a:p>
          <a:p>
            <a:pPr algn="r"/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罗荣渠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现代化新论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07545" y="4298831"/>
            <a:ext cx="86844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个本课无法完成的思考：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  <a:p>
            <a:pPr lvl="0" algn="l" eaLnBrk="0" fontAlgn="base" hangingPunct="0">
              <a:buClr>
                <a:srgbClr val="000000"/>
              </a:buClr>
            </a:pP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儒学与中国现代化的关系是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……</a:t>
            </a:r>
            <a:endParaRPr lang="zh-CN" altLang="en-US" sz="3200" b="1" dirty="0" smtClean="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52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" y="1297940"/>
            <a:ext cx="2877185" cy="426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97844" y="1040589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历家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痛</a:t>
            </a:r>
            <a:endParaRPr lang="en-US" altLang="zh-CN" sz="3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反思时弊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7844" y="5204615"/>
            <a:ext cx="2216606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观家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国之运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何去何从</a:t>
            </a:r>
          </a:p>
        </p:txBody>
      </p:sp>
      <p:sp>
        <p:nvSpPr>
          <p:cNvPr id="25" name="矩形 24"/>
          <p:cNvSpPr/>
          <p:nvPr/>
        </p:nvSpPr>
        <p:spPr>
          <a:xfrm>
            <a:off x="373931" y="2986442"/>
            <a:ext cx="2240519" cy="10156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怀家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国之忧</a:t>
            </a: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求索治道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123449" y="2121693"/>
            <a:ext cx="535127" cy="831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1132507" y="4087856"/>
            <a:ext cx="535127" cy="98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558998" y="878535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明线：家国与个人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58998" y="1437972"/>
            <a:ext cx="4308951" cy="55399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暗</a:t>
            </a:r>
            <a:r>
              <a:rPr lang="zh-CN" altLang="en-US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线：儒家与时代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右大括号 12"/>
          <p:cNvSpPr/>
          <p:nvPr/>
        </p:nvSpPr>
        <p:spPr>
          <a:xfrm flipH="1">
            <a:off x="2737678" y="964559"/>
            <a:ext cx="154193" cy="1203511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91622" y="967722"/>
            <a:ext cx="178839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反对空谈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2732" y="1575749"/>
            <a:ext cx="1767288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返回六经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9582" y="3956953"/>
            <a:ext cx="18322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提倡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经世致用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70643" y="3691034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重视实学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2704831" y="2550867"/>
            <a:ext cx="187040" cy="206044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 flipH="1">
            <a:off x="4965699" y="3664414"/>
            <a:ext cx="204667" cy="1439567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0367" y="4154031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工商皆本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70918" y="4614608"/>
            <a:ext cx="26314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史哲求是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30389" y="2581685"/>
            <a:ext cx="1822998" cy="830997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批判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君主专制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 flipH="1">
            <a:off x="4948746" y="2131537"/>
            <a:ext cx="217994" cy="1484654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 descr="羊皮纸"/>
          <p:cNvSpPr txBox="1"/>
          <p:nvPr/>
        </p:nvSpPr>
        <p:spPr>
          <a:xfrm>
            <a:off x="8647051" y="2795741"/>
            <a:ext cx="869930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个人经历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7870546" y="2131537"/>
            <a:ext cx="166049" cy="3129333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33" descr="羊皮纸"/>
          <p:cNvSpPr txBox="1"/>
          <p:nvPr/>
        </p:nvSpPr>
        <p:spPr>
          <a:xfrm>
            <a:off x="9089924" y="3625642"/>
            <a:ext cx="854114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时代特征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5" name="文本框 34" descr="羊皮纸"/>
          <p:cNvSpPr txBox="1"/>
          <p:nvPr/>
        </p:nvSpPr>
        <p:spPr>
          <a:xfrm>
            <a:off x="8163926" y="3626699"/>
            <a:ext cx="925543" cy="830997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儒学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发展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29944" y="5250782"/>
            <a:ext cx="31115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康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乾时期终归沉寂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7" name="右大括号 36"/>
          <p:cNvSpPr/>
          <p:nvPr/>
        </p:nvSpPr>
        <p:spPr>
          <a:xfrm flipH="1">
            <a:off x="2744495" y="5141454"/>
            <a:ext cx="201888" cy="1370140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6347122" y="5376402"/>
            <a:ext cx="896705" cy="33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338933" y="5295184"/>
            <a:ext cx="2287539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未能迈入近代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-120000" flipH="1">
            <a:off x="8657476" y="4457735"/>
            <a:ext cx="7974" cy="3301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569636" y="4462536"/>
            <a:ext cx="4598" cy="34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665450" y="4787845"/>
            <a:ext cx="9087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083676" y="4799418"/>
            <a:ext cx="0" cy="495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 descr="羊皮纸"/>
          <p:cNvSpPr txBox="1"/>
          <p:nvPr/>
        </p:nvSpPr>
        <p:spPr>
          <a:xfrm>
            <a:off x="8541583" y="4842995"/>
            <a:ext cx="1084185" cy="400110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局 限</a:t>
            </a:r>
            <a:endParaRPr lang="zh-CN" altLang="en-US" sz="20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042098" y="5945499"/>
            <a:ext cx="31115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近代之后再现生机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6347122" y="6012576"/>
            <a:ext cx="896705" cy="347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343934" y="5999495"/>
            <a:ext cx="2287539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为近代化所用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083964" y="5250782"/>
            <a:ext cx="191922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深入思考：儒学与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现代化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1" name="右大括号 50"/>
          <p:cNvSpPr/>
          <p:nvPr/>
        </p:nvSpPr>
        <p:spPr>
          <a:xfrm>
            <a:off x="9864248" y="5408465"/>
            <a:ext cx="98841" cy="1103129"/>
          </a:xfrm>
          <a:prstGeom prst="rightBrace">
            <a:avLst>
              <a:gd name="adj1" fmla="val 74448"/>
              <a:gd name="adj2" fmla="val 46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标题 391169"/>
          <p:cNvSpPr txBox="1"/>
          <p:nvPr/>
        </p:nvSpPr>
        <p:spPr>
          <a:xfrm>
            <a:off x="133985" y="53330"/>
            <a:ext cx="8001635" cy="808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五、教学过程</a:t>
            </a:r>
          </a:p>
        </p:txBody>
      </p:sp>
      <p:sp>
        <p:nvSpPr>
          <p:cNvPr id="58" name="矩形 57"/>
          <p:cNvSpPr/>
          <p:nvPr/>
        </p:nvSpPr>
        <p:spPr>
          <a:xfrm>
            <a:off x="5170643" y="2181327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揭露君主集权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170643" y="2646362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提出改良方案</a:t>
            </a:r>
            <a:endParaRPr lang="en-US" altLang="zh-CN" sz="24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170643" y="3106939"/>
            <a:ext cx="2631446" cy="46166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基于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民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本思想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43803" y="1112096"/>
            <a:ext cx="7301021" cy="4283699"/>
          </a:xfrm>
          <a:prstGeom prst="rect">
            <a:avLst/>
          </a:prstGeom>
          <a:solidFill>
            <a:schemeClr val="accent1">
              <a:alpha val="24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2592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教材分析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973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学情分析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592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目标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95973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教学方法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89593" y="4644037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教学过程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92410" y="6038513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教后反思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0096" y="1147341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82109" y="1649555"/>
            <a:ext cx="1713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39041" y="1649554"/>
            <a:ext cx="0" cy="7483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24000" y="2421265"/>
            <a:ext cx="22331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480000">
            <a:off x="2084470" y="2462368"/>
            <a:ext cx="94933" cy="720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29044" y="1935266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85119" y="2299148"/>
            <a:ext cx="11638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6495732" y="1972720"/>
            <a:ext cx="0" cy="119351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482109" y="3489396"/>
            <a:ext cx="17138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71609" y="2940798"/>
            <a:ext cx="11638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389352" y="3812561"/>
            <a:ext cx="2106380" cy="831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747583" y="4015878"/>
            <a:ext cx="16631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体现于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182351" y="3812561"/>
            <a:ext cx="2207001" cy="831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439338" y="3935672"/>
            <a:ext cx="16631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达成于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7" name="直接箭头连接符 26"/>
          <p:cNvCxnSpPr>
            <a:endCxn id="26" idx="2"/>
          </p:cNvCxnSpPr>
          <p:nvPr/>
        </p:nvCxnSpPr>
        <p:spPr>
          <a:xfrm flipV="1">
            <a:off x="4392169" y="5395795"/>
            <a:ext cx="2145" cy="64271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482109" y="5510168"/>
            <a:ext cx="1804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反思 对象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标题 391169"/>
          <p:cNvSpPr>
            <a:spLocks noGrp="1"/>
          </p:cNvSpPr>
          <p:nvPr/>
        </p:nvSpPr>
        <p:spPr>
          <a:xfrm>
            <a:off x="70485" y="60960"/>
            <a:ext cx="8001635" cy="80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0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说   课   流   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59715" y="1381125"/>
            <a:ext cx="11707495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、标题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身奉六经，心系家国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凝结了本课的思考，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身奉六经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只是表层思想，深层意义上则是作为知识分子的社会责任感，也就是心中的家国情怀。                 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9715" y="3242310"/>
            <a:ext cx="115684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、明线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家国与个人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突出，暗线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儒学与现代化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加以升华，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通过层进式的步步推导，以材料和问题带动课堂，引导学生理性思考。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030" y="120650"/>
            <a:ext cx="7588885" cy="6724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六、教学反思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1150" y="4791075"/>
            <a:ext cx="11569065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、本课引入大量史料，且大部分为古文史料，对学生的基础要求较高和理性思维层次要求较高，是理想化的设计，课堂完成效率存在疑惑。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29102" y="2587127"/>
            <a:ext cx="55350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j-cs"/>
              </a:rPr>
              <a:t>     谢    谢   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WU}SC2J`7`PUFV0@TLF3B5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17780"/>
            <a:ext cx="12218670" cy="182753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/>
        </p:nvSpPr>
        <p:spPr>
          <a:xfrm>
            <a:off x="2361767" y="4253078"/>
            <a:ext cx="6502399" cy="597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杭州高级中学   陈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华仙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标题 391169"/>
          <p:cNvSpPr>
            <a:spLocks noGrp="1"/>
          </p:cNvSpPr>
          <p:nvPr>
            <p:ph type="title"/>
          </p:nvPr>
        </p:nvSpPr>
        <p:spPr>
          <a:xfrm>
            <a:off x="88265" y="60960"/>
            <a:ext cx="8997950" cy="808990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36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一、教材分析：高中历史课程中的地位</a:t>
            </a:r>
          </a:p>
        </p:txBody>
      </p:sp>
      <p:sp>
        <p:nvSpPr>
          <p:cNvPr id="391176" name="文本框 391175" descr="羊皮纸"/>
          <p:cNvSpPr txBox="1"/>
          <p:nvPr/>
        </p:nvSpPr>
        <p:spPr>
          <a:xfrm>
            <a:off x="5498465" y="3282315"/>
            <a:ext cx="2187575" cy="173736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600" b="1" dirty="0">
                <a:effectLst/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明末清初的思想活跃局面</a:t>
            </a:r>
            <a:endParaRPr lang="zh-CN" altLang="en-US" sz="3600" b="1" dirty="0">
              <a:solidFill>
                <a:schemeClr val="tx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391172" name="文本框 391171"/>
          <p:cNvSpPr txBox="1"/>
          <p:nvPr/>
        </p:nvSpPr>
        <p:spPr>
          <a:xfrm>
            <a:off x="251460" y="3919855"/>
            <a:ext cx="4473575" cy="1066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工商业发展、</a:t>
            </a:r>
          </a:p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资本主义萌芽</a:t>
            </a:r>
          </a:p>
        </p:txBody>
      </p:sp>
      <p:sp>
        <p:nvSpPr>
          <p:cNvPr id="391192" name="文本框 391191"/>
          <p:cNvSpPr txBox="1"/>
          <p:nvPr/>
        </p:nvSpPr>
        <p:spPr>
          <a:xfrm>
            <a:off x="3754120" y="1939925"/>
            <a:ext cx="7609840" cy="57912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l"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中国传统文化主流思想的演变</a:t>
            </a:r>
          </a:p>
        </p:txBody>
      </p:sp>
      <p:sp>
        <p:nvSpPr>
          <p:cNvPr id="391194" name="文本框 391193"/>
          <p:cNvSpPr txBox="1"/>
          <p:nvPr/>
        </p:nvSpPr>
        <p:spPr>
          <a:xfrm>
            <a:off x="6520815" y="2459355"/>
            <a:ext cx="89789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发展</a:t>
            </a:r>
          </a:p>
          <a:p>
            <a:pPr lvl="0" algn="ctr">
              <a:buClr>
                <a:srgbClr val="000000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转变</a:t>
            </a:r>
          </a:p>
        </p:txBody>
      </p:sp>
      <p:sp>
        <p:nvSpPr>
          <p:cNvPr id="47" name="标题 391169"/>
          <p:cNvSpPr>
            <a:spLocks noGrp="1"/>
          </p:cNvSpPr>
          <p:nvPr/>
        </p:nvSpPr>
        <p:spPr>
          <a:xfrm>
            <a:off x="2751455" y="1038225"/>
            <a:ext cx="7469505" cy="579120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古今贯通、中外关联、模块融合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86910" y="5885180"/>
            <a:ext cx="4473575" cy="57912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维新、共和思想的传播</a:t>
            </a:r>
          </a:p>
        </p:txBody>
      </p:sp>
      <p:sp>
        <p:nvSpPr>
          <p:cNvPr id="391182" name="直接连接符 391181"/>
          <p:cNvSpPr/>
          <p:nvPr/>
        </p:nvSpPr>
        <p:spPr>
          <a:xfrm>
            <a:off x="6583317" y="2568575"/>
            <a:ext cx="635" cy="60452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4" name="文本框 3"/>
          <p:cNvSpPr txBox="1"/>
          <p:nvPr/>
        </p:nvSpPr>
        <p:spPr>
          <a:xfrm>
            <a:off x="6587490" y="5001260"/>
            <a:ext cx="850265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奠定基础</a:t>
            </a:r>
          </a:p>
          <a:p>
            <a:pPr lvl="0" algn="ctr">
              <a:buClr>
                <a:srgbClr val="000000"/>
              </a:buClr>
            </a:pP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" name="直接连接符 21"/>
          <p:cNvSpPr/>
          <p:nvPr/>
        </p:nvSpPr>
        <p:spPr>
          <a:xfrm rot="10800000">
            <a:off x="6592571" y="5034069"/>
            <a:ext cx="0" cy="86571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5" name="文本框 4"/>
          <p:cNvSpPr txBox="1"/>
          <p:nvPr/>
        </p:nvSpPr>
        <p:spPr>
          <a:xfrm>
            <a:off x="3754120" y="4117340"/>
            <a:ext cx="14795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经济基础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3510" y="3282315"/>
            <a:ext cx="416369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lvl="0" algn="l">
              <a:buClr>
                <a:srgbClr val="000000"/>
              </a:buClr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君主专制的不断加强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82060" y="3281045"/>
            <a:ext cx="152844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zh-CN" sz="2400" b="1" dirty="0">
                <a:solidFill>
                  <a:schemeClr val="tx1"/>
                </a:solidFill>
                <a:latin typeface="+mj-ea"/>
                <a:ea typeface="+mj-ea"/>
              </a:rPr>
              <a:t>政治诱因</a:t>
            </a:r>
          </a:p>
        </p:txBody>
      </p:sp>
      <p:sp>
        <p:nvSpPr>
          <p:cNvPr id="7" name="直接连接符 6"/>
          <p:cNvSpPr/>
          <p:nvPr/>
        </p:nvSpPr>
        <p:spPr>
          <a:xfrm rot="2460000" flipV="1">
            <a:off x="4107180" y="3291840"/>
            <a:ext cx="923925" cy="80264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8" name="直接连接符 7"/>
          <p:cNvSpPr/>
          <p:nvPr/>
        </p:nvSpPr>
        <p:spPr>
          <a:xfrm rot="2460000" flipV="1">
            <a:off x="7964805" y="3900805"/>
            <a:ext cx="986155" cy="83439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9" name="文本框 8"/>
          <p:cNvSpPr txBox="1"/>
          <p:nvPr/>
        </p:nvSpPr>
        <p:spPr>
          <a:xfrm>
            <a:off x="9103360" y="3617595"/>
            <a:ext cx="1988820" cy="1066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西方现代民主思想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34605" y="3884295"/>
            <a:ext cx="154178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横向对比</a:t>
            </a:r>
          </a:p>
          <a:p>
            <a:pPr lvl="0" algn="ctr">
              <a:buClr>
                <a:srgbClr val="000000"/>
              </a:buClr>
            </a:pP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直接连接符 10"/>
          <p:cNvSpPr/>
          <p:nvPr/>
        </p:nvSpPr>
        <p:spPr>
          <a:xfrm rot="2460000" flipV="1">
            <a:off x="4059555" y="4089400"/>
            <a:ext cx="964565" cy="8413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ldLvl="0" animBg="1"/>
      <p:bldP spid="391192" grpId="0" bldLvl="0" animBg="1"/>
      <p:bldP spid="391194" grpId="0"/>
      <p:bldP spid="3" grpId="0" bldLvl="0" animBg="1"/>
      <p:bldP spid="4" grpId="0"/>
      <p:bldP spid="5" grpId="0"/>
      <p:bldP spid="21" grpId="0"/>
      <p:bldP spid="6" grpId="0"/>
      <p:bldP spid="9" grpId="0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8" name="文本框 159757"/>
          <p:cNvSpPr txBox="1"/>
          <p:nvPr/>
        </p:nvSpPr>
        <p:spPr>
          <a:xfrm>
            <a:off x="2621176" y="5218427"/>
            <a:ext cx="749109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b="1" dirty="0">
                <a:latin typeface="+mn-ea"/>
                <a:sym typeface="+mn-ea"/>
              </a:rPr>
              <a:t>学生到必修三的学习</a:t>
            </a:r>
            <a:r>
              <a:rPr lang="zh-CN" altLang="en-US" sz="2400" b="1" dirty="0" smtClean="0">
                <a:latin typeface="+mn-ea"/>
                <a:sym typeface="+mn-ea"/>
              </a:rPr>
              <a:t>，已经具备一定的历史基础，教师</a:t>
            </a:r>
            <a:r>
              <a:rPr lang="zh-CN" altLang="en-US" sz="2400" b="1" dirty="0">
                <a:latin typeface="+mn-ea"/>
                <a:sym typeface="+mn-ea"/>
              </a:rPr>
              <a:t>有必要让学生运用</a:t>
            </a:r>
            <a:r>
              <a:rPr lang="zh-CN" altLang="en-US" sz="2400" b="1" dirty="0" smtClean="0">
                <a:latin typeface="+mn-ea"/>
                <a:sym typeface="+mn-ea"/>
              </a:rPr>
              <a:t>唯物史观进一步学习</a:t>
            </a:r>
            <a:endParaRPr lang="zh-CN" altLang="en-US" sz="2400" b="1" dirty="0">
              <a:latin typeface="+mn-ea"/>
              <a:sym typeface="+mn-ea"/>
            </a:endParaRPr>
          </a:p>
        </p:txBody>
      </p:sp>
      <p:sp>
        <p:nvSpPr>
          <p:cNvPr id="159759" name="文本框 159758"/>
          <p:cNvSpPr txBox="1"/>
          <p:nvPr/>
        </p:nvSpPr>
        <p:spPr>
          <a:xfrm>
            <a:off x="3420641" y="4064632"/>
            <a:ext cx="6516370" cy="822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Clr>
                <a:srgbClr val="000000"/>
              </a:buClr>
            </a:pPr>
            <a:r>
              <a:rPr lang="zh-CN" altLang="en-US" sz="2400" b="1" dirty="0">
                <a:latin typeface="+mn-ea"/>
                <a:sym typeface="+mn-ea"/>
              </a:rPr>
              <a:t>学生正处于形象思维向抽象思维转化阶段，深度思维能力较弱</a:t>
            </a:r>
          </a:p>
        </p:txBody>
      </p:sp>
      <p:sp>
        <p:nvSpPr>
          <p:cNvPr id="159760" name="文本框 159759"/>
          <p:cNvSpPr txBox="1"/>
          <p:nvPr/>
        </p:nvSpPr>
        <p:spPr>
          <a:xfrm>
            <a:off x="4205501" y="3170235"/>
            <a:ext cx="668163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>
              <a:buClr>
                <a:srgbClr val="000000"/>
              </a:buClr>
            </a:pPr>
            <a:r>
              <a:rPr lang="zh-CN" altLang="en-US" sz="2400" b="1" dirty="0" smtClean="0">
                <a:latin typeface="+mn-ea"/>
                <a:sym typeface="+mn-ea"/>
              </a:rPr>
              <a:t>学生对思想史的学习</a:t>
            </a:r>
            <a:r>
              <a:rPr lang="zh-CN" altLang="en-US" sz="2400" b="1" dirty="0">
                <a:latin typeface="+mn-ea"/>
                <a:sym typeface="+mn-ea"/>
              </a:rPr>
              <a:t>热情较高</a:t>
            </a:r>
            <a:r>
              <a:rPr lang="zh-CN" altLang="en-US" sz="2400" b="1" dirty="0" smtClean="0">
                <a:latin typeface="+mn-ea"/>
                <a:sym typeface="+mn-ea"/>
              </a:rPr>
              <a:t>，但需要深入思考</a:t>
            </a:r>
            <a:endParaRPr lang="zh-CN" altLang="en-US" sz="2400" b="1" dirty="0">
              <a:latin typeface="+mn-ea"/>
              <a:sym typeface="+mn-ea"/>
            </a:endParaRPr>
          </a:p>
        </p:txBody>
      </p:sp>
      <p:sp>
        <p:nvSpPr>
          <p:cNvPr id="159761" name="矩形 159760"/>
          <p:cNvSpPr/>
          <p:nvPr/>
        </p:nvSpPr>
        <p:spPr>
          <a:xfrm>
            <a:off x="919376" y="5218110"/>
            <a:ext cx="1701800" cy="579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知 识</a:t>
            </a:r>
          </a:p>
        </p:txBody>
      </p:sp>
      <p:sp>
        <p:nvSpPr>
          <p:cNvPr id="159762" name="矩形 159761"/>
          <p:cNvSpPr/>
          <p:nvPr/>
        </p:nvSpPr>
        <p:spPr>
          <a:xfrm>
            <a:off x="2705314" y="3117847"/>
            <a:ext cx="1500187" cy="579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心 理</a:t>
            </a:r>
          </a:p>
        </p:txBody>
      </p:sp>
      <p:graphicFrame>
        <p:nvGraphicFramePr>
          <p:cNvPr id="159763" name="对象 15976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59264" y="4151310"/>
          <a:ext cx="893762" cy="666750"/>
        </p:xfrm>
        <a:graphic>
          <a:graphicData uri="http://schemas.openxmlformats.org/presentationml/2006/ole">
            <p:oleObj spid="_x0000_s3317" r:id="rId4" imgW="892979" imgH="667361" progId="PowerPoint.Show.8">
              <p:embed/>
            </p:oleObj>
          </a:graphicData>
        </a:graphic>
      </p:graphicFrame>
      <p:sp>
        <p:nvSpPr>
          <p:cNvPr id="159764" name="平行四边形 159763"/>
          <p:cNvSpPr/>
          <p:nvPr/>
        </p:nvSpPr>
        <p:spPr>
          <a:xfrm flipH="1" flipV="1">
            <a:off x="1065109" y="4841237"/>
            <a:ext cx="5586412" cy="381000"/>
          </a:xfrm>
          <a:prstGeom prst="parallelogram">
            <a:avLst>
              <a:gd name="adj" fmla="val 206228"/>
            </a:avLst>
          </a:prstGeom>
          <a:solidFill>
            <a:srgbClr val="DFDFD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65" name="平行四边形 159764"/>
          <p:cNvSpPr/>
          <p:nvPr/>
        </p:nvSpPr>
        <p:spPr>
          <a:xfrm flipH="1" flipV="1">
            <a:off x="4407114" y="2747960"/>
            <a:ext cx="3836987" cy="381000"/>
          </a:xfrm>
          <a:prstGeom prst="parallelogram">
            <a:avLst>
              <a:gd name="adj" fmla="val 166219"/>
            </a:avLst>
          </a:prstGeom>
          <a:solidFill>
            <a:srgbClr val="DFDFD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66" name="平行四边形 159765"/>
          <p:cNvSpPr/>
          <p:nvPr/>
        </p:nvSpPr>
        <p:spPr>
          <a:xfrm flipH="1" flipV="1">
            <a:off x="3237126" y="3702047"/>
            <a:ext cx="4238625" cy="381000"/>
          </a:xfrm>
          <a:prstGeom prst="parallelogram">
            <a:avLst>
              <a:gd name="adj" fmla="val 178311"/>
            </a:avLst>
          </a:prstGeom>
          <a:solidFill>
            <a:srgbClr val="DFDFD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67" name="平行四边形 159766"/>
          <p:cNvSpPr/>
          <p:nvPr/>
        </p:nvSpPr>
        <p:spPr>
          <a:xfrm flipH="1" flipV="1">
            <a:off x="919059" y="4837427"/>
            <a:ext cx="2914650" cy="381000"/>
          </a:xfrm>
          <a:prstGeom prst="parallelogram">
            <a:avLst>
              <a:gd name="adj" fmla="val 229997"/>
            </a:avLst>
          </a:prstGeom>
          <a:solidFill>
            <a:srgbClr val="AEAEAE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68" name="平行四边形 159767"/>
          <p:cNvSpPr/>
          <p:nvPr/>
        </p:nvSpPr>
        <p:spPr>
          <a:xfrm flipH="1" flipV="1">
            <a:off x="1857589" y="3692522"/>
            <a:ext cx="2914650" cy="381000"/>
          </a:xfrm>
          <a:prstGeom prst="parallelogram">
            <a:avLst>
              <a:gd name="adj" fmla="val 229997"/>
            </a:avLst>
          </a:prstGeom>
          <a:solidFill>
            <a:srgbClr val="AEAEAE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69" name="平行四边形 159768"/>
          <p:cNvSpPr/>
          <p:nvPr/>
        </p:nvSpPr>
        <p:spPr>
          <a:xfrm flipH="1" flipV="1">
            <a:off x="2705314" y="2736530"/>
            <a:ext cx="2914650" cy="381000"/>
          </a:xfrm>
          <a:prstGeom prst="parallelogram">
            <a:avLst>
              <a:gd name="adj" fmla="val 229997"/>
            </a:avLst>
          </a:prstGeom>
          <a:solidFill>
            <a:srgbClr val="AEAEAE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70" name="直接连接符 159769"/>
          <p:cNvSpPr/>
          <p:nvPr/>
        </p:nvSpPr>
        <p:spPr>
          <a:xfrm>
            <a:off x="3340631" y="4841237"/>
            <a:ext cx="6457950" cy="0"/>
          </a:xfrm>
          <a:prstGeom prst="line">
            <a:avLst/>
          </a:prstGeom>
          <a:ln w="12700" cap="flat" cmpd="sng">
            <a:solidFill>
              <a:srgbClr val="B2B2B2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9771" name="直接连接符 159770"/>
          <p:cNvSpPr/>
          <p:nvPr/>
        </p:nvSpPr>
        <p:spPr>
          <a:xfrm>
            <a:off x="4205501" y="3702047"/>
            <a:ext cx="6697345" cy="635"/>
          </a:xfrm>
          <a:prstGeom prst="line">
            <a:avLst/>
          </a:prstGeom>
          <a:ln w="12700" cap="flat" cmpd="sng">
            <a:solidFill>
              <a:srgbClr val="B2B2B2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9772" name="直接连接符 159771"/>
          <p:cNvSpPr/>
          <p:nvPr/>
        </p:nvSpPr>
        <p:spPr>
          <a:xfrm>
            <a:off x="2620859" y="6041387"/>
            <a:ext cx="6692900" cy="0"/>
          </a:xfrm>
          <a:prstGeom prst="line">
            <a:avLst/>
          </a:prstGeom>
          <a:ln w="12700" cap="flat" cmpd="sng">
            <a:solidFill>
              <a:srgbClr val="B2B2B2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9773" name="任意多边形 159772"/>
          <p:cNvSpPr/>
          <p:nvPr/>
        </p:nvSpPr>
        <p:spPr>
          <a:xfrm rot="16094195">
            <a:off x="900961" y="4203697"/>
            <a:ext cx="1143000" cy="1071563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4499" y="653"/>
              </a:cxn>
              <a:cxn ang="180">
                <a:pos x="4616" y="5553"/>
              </a:cxn>
              <a:cxn ang="270">
                <a:pos x="12656" y="5708"/>
              </a:cxn>
              <a:cxn ang="0">
                <a:pos x="24299" y="10740"/>
              </a:cxn>
              <a:cxn ang="0">
                <a:pos x="18933" y="16154"/>
              </a:cxn>
              <a:cxn ang="0">
                <a:pos x="13518" y="10787"/>
              </a:cxn>
            </a:cxnLst>
            <a:rect l="txL" t="txT" r="txR" b="txB"/>
            <a:pathLst>
              <a:path w="21600" h="21600">
                <a:moveTo>
                  <a:pt x="16218" y="10776"/>
                </a:moveTo>
                <a:arcTo wR="5419" hR="5419" stAng="-15225" swAng="-8365986"/>
                <a:lnTo>
                  <a:pt x="2564" y="3812"/>
                </a:lnTo>
                <a:arcTo wR="10800" hR="10800" stAng="-8381212" swAng="8365986"/>
                <a:lnTo>
                  <a:pt x="24299" y="10740"/>
                </a:lnTo>
                <a:lnTo>
                  <a:pt x="18933" y="16154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  <a:alpha val="0"/>
                </a:srgbClr>
              </a:gs>
            </a:gsLst>
            <a:lin ang="5400000" scaled="1"/>
            <a:tileRect/>
          </a:gradFill>
          <a:ln w="190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74" name="任意多边形 159773"/>
          <p:cNvSpPr/>
          <p:nvPr/>
        </p:nvSpPr>
        <p:spPr>
          <a:xfrm rot="16094195">
            <a:off x="1850286" y="2955922"/>
            <a:ext cx="1143000" cy="1071563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270">
                <a:pos x="14499" y="653"/>
              </a:cxn>
              <a:cxn ang="180">
                <a:pos x="4616" y="5553"/>
              </a:cxn>
              <a:cxn ang="270">
                <a:pos x="12656" y="5708"/>
              </a:cxn>
              <a:cxn ang="0">
                <a:pos x="24299" y="10740"/>
              </a:cxn>
              <a:cxn ang="0">
                <a:pos x="18933" y="16154"/>
              </a:cxn>
              <a:cxn ang="0">
                <a:pos x="13518" y="10787"/>
              </a:cxn>
            </a:cxnLst>
            <a:rect l="txL" t="txT" r="txR" b="txB"/>
            <a:pathLst>
              <a:path w="21600" h="21600">
                <a:moveTo>
                  <a:pt x="16218" y="10776"/>
                </a:moveTo>
                <a:arcTo wR="5419" hR="5419" stAng="-15225" swAng="-8365986"/>
                <a:lnTo>
                  <a:pt x="2564" y="3812"/>
                </a:lnTo>
                <a:arcTo wR="10800" hR="10800" stAng="-8381212" swAng="8365986"/>
                <a:lnTo>
                  <a:pt x="24299" y="10740"/>
                </a:lnTo>
                <a:lnTo>
                  <a:pt x="18933" y="16154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  <a:alpha val="0"/>
                </a:srgbClr>
              </a:gs>
            </a:gsLst>
            <a:lin ang="5400000" scaled="1"/>
            <a:tileRect/>
          </a:gradFill>
          <a:ln w="190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75" name="矩形 159774"/>
          <p:cNvSpPr/>
          <p:nvPr/>
        </p:nvSpPr>
        <p:spPr>
          <a:xfrm>
            <a:off x="1755989" y="4079872"/>
            <a:ext cx="1584325" cy="579120"/>
          </a:xfrm>
          <a:prstGeom prst="rect">
            <a:avLst/>
          </a:prstGeom>
          <a:solidFill>
            <a:schemeClr val="accent4">
              <a:lumMod val="40000"/>
              <a:lumOff val="60000"/>
              <a:alpha val="7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思 维</a:t>
            </a:r>
          </a:p>
        </p:txBody>
      </p:sp>
      <p:sp>
        <p:nvSpPr>
          <p:cNvPr id="393219" name="矩形 393218"/>
          <p:cNvSpPr/>
          <p:nvPr/>
        </p:nvSpPr>
        <p:spPr>
          <a:xfrm>
            <a:off x="2540" y="64135"/>
            <a:ext cx="8229600" cy="7921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36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二、学情分析：挖掘学生“最近发展区”</a:t>
            </a: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838834" y="1235710"/>
            <a:ext cx="1051496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eaLnBrk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楷体_GB2312" pitchFamily="49" charset="-122"/>
              </a:rPr>
              <a:t>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楷体_GB2312" pitchFamily="49" charset="-122"/>
              </a:rPr>
              <a:t>以教材分析为基础，结合维果茨基的“</a:t>
            </a:r>
            <a:r>
              <a:rPr lang="zh-CN" altLang="en-US" sz="3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pitchFamily="49" charset="-122"/>
              </a:rPr>
              <a:t>最近发展区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楷体_GB2312" pitchFamily="49" charset="-122"/>
              </a:rPr>
              <a:t>”理论和学生基础，从知识、思维和心理层次展开学情分析。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3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8" grpId="0"/>
      <p:bldP spid="159759" grpId="0"/>
      <p:bldP spid="159760" grpId="0"/>
      <p:bldP spid="159761" grpId="0" bldLvl="0" animBg="1"/>
      <p:bldP spid="159762" grpId="0" bldLvl="0" animBg="1"/>
      <p:bldP spid="159775" grpId="0" bldLvl="0" animBg="1"/>
      <p:bldP spid="8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592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教材分析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973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学情分析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592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目标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95973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教学方法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89593" y="4644037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教学过程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92410" y="6038513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教后反思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0096" y="1147341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82109" y="1649555"/>
            <a:ext cx="1713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39041" y="1649554"/>
            <a:ext cx="0" cy="7483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24000" y="2421265"/>
            <a:ext cx="22331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480000">
            <a:off x="2114950" y="2462368"/>
            <a:ext cx="94933" cy="720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29044" y="1935266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标题 391169"/>
          <p:cNvSpPr>
            <a:spLocks noGrp="1"/>
          </p:cNvSpPr>
          <p:nvPr/>
        </p:nvSpPr>
        <p:spPr>
          <a:xfrm>
            <a:off x="70485" y="60960"/>
            <a:ext cx="8001635" cy="80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0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说   课   流   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2660038"/>
            <a:ext cx="12160250" cy="4197962"/>
          </a:xfrm>
          <a:prstGeom prst="rect">
            <a:avLst/>
          </a:prstGeom>
        </p:spPr>
      </p:pic>
      <p:sp>
        <p:nvSpPr>
          <p:cNvPr id="395266" name="矩形 395265"/>
          <p:cNvSpPr/>
          <p:nvPr/>
        </p:nvSpPr>
        <p:spPr>
          <a:xfrm>
            <a:off x="31750" y="1905"/>
            <a:ext cx="5029200" cy="7921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三、教学目标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4551150"/>
            <a:ext cx="12160249" cy="156966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重点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：概括三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大思想家的思想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主张。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buClr>
                <a:srgbClr val="000000"/>
              </a:buClr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难点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：评价三大思想家的历史影响；阐释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明末清初思想活跃的社会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背景。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751" y="1873494"/>
            <a:ext cx="12128498" cy="26776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结合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黄宗羲、顾炎武、王夫之三大思想家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代表作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概括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其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思想主张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评价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其历史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影响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史料实证、历史解释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；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buClr>
                <a:srgbClr val="000000"/>
              </a:buClr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依据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明末清初的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阶段特征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阐释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明末清初思想活跃的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社会背景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唯物史观、时空观念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；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buClr>
                <a:srgbClr val="000000"/>
              </a:buClr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感受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三大思想家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为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家国命运不断探索的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精神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探讨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儒学与现代化的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辩证关系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历史解释，家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国情怀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）。</a:t>
            </a:r>
          </a:p>
        </p:txBody>
      </p:sp>
      <p:sp>
        <p:nvSpPr>
          <p:cNvPr id="8" name="标题 391169"/>
          <p:cNvSpPr>
            <a:spLocks noGrp="1"/>
          </p:cNvSpPr>
          <p:nvPr/>
        </p:nvSpPr>
        <p:spPr>
          <a:xfrm>
            <a:off x="2254789" y="892617"/>
            <a:ext cx="7496250" cy="8863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txBody>
          <a:bodyPr vert="horz" wrap="square" lIns="0" tIns="0" rIns="0" bIns="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依据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现行标准意见，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借鉴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新版课标成果</a:t>
            </a:r>
            <a:endParaRPr lang="en-US" altLang="zh-CN" sz="3200" b="1" dirty="0" smtClean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整体</a:t>
            </a: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把握</a:t>
            </a:r>
            <a:r>
              <a:rPr lang="zh-CN" altLang="en-US" sz="32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三维目标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适当渗透</a:t>
            </a:r>
            <a:r>
              <a:rPr lang="zh-CN" altLang="en-US" sz="32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核心素养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ldLvl="0" animBg="1"/>
      <p:bldP spid="12" grpId="0" uiExpand="1" build="p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592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教材分析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973" y="1326389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学情分析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592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目标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95973" y="3166230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教学方法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89593" y="4644037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教学过程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92410" y="6038513"/>
            <a:ext cx="25995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buClr>
                <a:srgbClr val="000000"/>
              </a:buClr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ea"/>
              </a:rPr>
              <a:t>教后反思</a:t>
            </a:r>
            <a:endParaRPr lang="zh-CN" altLang="en-US" sz="3600" b="1" dirty="0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0096" y="1147341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82109" y="1649555"/>
            <a:ext cx="17138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39041" y="1649554"/>
            <a:ext cx="0" cy="7483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24000" y="2421265"/>
            <a:ext cx="22331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480000">
            <a:off x="2114950" y="2447128"/>
            <a:ext cx="94933" cy="720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29044" y="1935266"/>
            <a:ext cx="897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85119" y="2299148"/>
            <a:ext cx="11638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6495732" y="1972720"/>
            <a:ext cx="0" cy="119351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482109" y="3489396"/>
            <a:ext cx="17138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71609" y="2940798"/>
            <a:ext cx="11638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标题 391169"/>
          <p:cNvSpPr>
            <a:spLocks noGrp="1"/>
          </p:cNvSpPr>
          <p:nvPr/>
        </p:nvSpPr>
        <p:spPr>
          <a:xfrm>
            <a:off x="70485" y="60960"/>
            <a:ext cx="8001635" cy="80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0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说   课   流   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矩形 427009"/>
          <p:cNvSpPr/>
          <p:nvPr/>
        </p:nvSpPr>
        <p:spPr>
          <a:xfrm>
            <a:off x="0" y="28575"/>
            <a:ext cx="5029200" cy="7921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 fontAlgn="auto"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rPr>
              <a:t>四、教法学法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1555" y="1617345"/>
            <a:ext cx="10168255" cy="156966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l">
              <a:buClr>
                <a:srgbClr val="000000"/>
              </a:buClr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教法：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史料解读分析法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，引导探究法，通过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教师讲授与学生阅读结合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，运用史料实证，理解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历史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事实。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>
              <a:buClr>
                <a:srgbClr val="000000"/>
              </a:buClr>
            </a:pP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1555" y="3178259"/>
            <a:ext cx="9993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学法：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解读分析材料，树立论从史出观念，通过自主探究学习，形成历史认识和历史解释；运用唯物史观解读时代特征，树立时空观念，内塑家国情怀。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3368</Words>
  <Application>Microsoft Office PowerPoint</Application>
  <PresentationFormat>自定义</PresentationFormat>
  <Paragraphs>463</Paragraphs>
  <Slides>39</Slides>
  <Notes>31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Office 主题</vt:lpstr>
      <vt:lpstr>Microsoft Office PowerPoint 97-2003 演示文稿</vt:lpstr>
      <vt:lpstr>幻灯片 1</vt:lpstr>
      <vt:lpstr>    说   课   流   程</vt:lpstr>
      <vt:lpstr>一、教材分析：本课主要内容</vt:lpstr>
      <vt:lpstr>一、教材分析：高中历史课程中的地位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youjun15</cp:lastModifiedBy>
  <cp:revision>384</cp:revision>
  <dcterms:created xsi:type="dcterms:W3CDTF">2016-11-23T08:11:00Z</dcterms:created>
  <dcterms:modified xsi:type="dcterms:W3CDTF">2018-04-01T02:27:37Z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